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4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5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73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81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2E70F5-527C-4B16-9BD5-B0E9CFD3F27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3D9F1E-1F9D-47C0-B667-226EAD305B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0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4215253@N05/537509972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rson-washing-his-hand-54501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dgth.2021.640685/ful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microbiology/chapter/mechanisms-of-other-antimicrobial-drug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the-crucial-role-of-physiotherapists-in-covid-19-recovery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tcs.pressbooks.pub/nursingskills/chapter/4-2-asceptic-technique-basic-concepts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edgrid.com/fulltext/volume3/cdc-alert-for-hospital-infections-due-to-candida-auris-multiresistant.000625.php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outreach.org/articles/candida-auris-yeast-resistance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2AkI5NeD4E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wired.it/scienza/medicina/2019/07/24/candida-auris-fungo-killer-riscaldamento-global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ver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hgov/2659739396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it/photo/602124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rubinlab/2943079125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3853-1638-49E8-4D90-0A299FC93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Candida auris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072BE-6BD8-107D-C8DD-F58868528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 Jen Reynolds, MS-Biology, MLS-AMT, M-ASCP, Certified in Emerging Diseases, Certified Instructor, Infection Preventionist, Haywood Regional Medical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C2E51-D9AD-0B4A-DC00-A65BB2DD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5248" y="296848"/>
            <a:ext cx="5301503" cy="3992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10D73-6109-722E-8231-AF1833577BE9}"/>
              </a:ext>
            </a:extLst>
          </p:cNvPr>
          <p:cNvSpPr txBox="1"/>
          <p:nvPr/>
        </p:nvSpPr>
        <p:spPr>
          <a:xfrm>
            <a:off x="3445248" y="4395522"/>
            <a:ext cx="5301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24215253@N05/537509972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3787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1B3-3B84-1753-F6CF-982DA822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threat to healthy individuals: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4979-13B8-4263-C3A1-7C76F0513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Despite what the media may portray, in general, this yeast is not a threat to healthy individuals</a:t>
            </a:r>
          </a:p>
          <a:p>
            <a:pPr lvl="1"/>
            <a:r>
              <a:rPr lang="en-US" sz="2400" dirty="0"/>
              <a:t>The CDC does not recommend screening or testing family members</a:t>
            </a:r>
          </a:p>
          <a:p>
            <a:pPr lvl="1"/>
            <a:r>
              <a:rPr lang="en-US" sz="2400" dirty="0"/>
              <a:t>Family members and healthcare workers should use alcohol-based hand sanitizers or wash their hands with soap and water before entering and before leaving a patient’s room, and before and after contact with the patient or their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71F15-A7B8-4383-92CD-B973731D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34736" y="4929430"/>
            <a:ext cx="2892206" cy="19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4085-6D0D-40DC-4E69-16E43292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2187-5F6D-95A0-FA75-B7F83217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This organism mainly affects patients with severe underlying medical conditions requiring complex medical care</a:t>
            </a:r>
          </a:p>
          <a:p>
            <a:pPr lvl="1"/>
            <a:r>
              <a:rPr lang="en-US" sz="2400" dirty="0"/>
              <a:t>Those at risk include those who have:</a:t>
            </a:r>
          </a:p>
          <a:p>
            <a:pPr lvl="2"/>
            <a:r>
              <a:rPr lang="en-US" sz="2000" dirty="0"/>
              <a:t>Invasive or indwelling medical devices</a:t>
            </a:r>
          </a:p>
          <a:p>
            <a:pPr lvl="2"/>
            <a:r>
              <a:rPr lang="en-US" sz="2000" dirty="0"/>
              <a:t>Breathing tubes</a:t>
            </a:r>
          </a:p>
          <a:p>
            <a:pPr lvl="2"/>
            <a:r>
              <a:rPr lang="en-US" sz="2000" dirty="0"/>
              <a:t>Feeding tubes</a:t>
            </a:r>
          </a:p>
          <a:p>
            <a:pPr lvl="2"/>
            <a:r>
              <a:rPr lang="en-US" sz="2000" dirty="0"/>
              <a:t>IV catheters</a:t>
            </a:r>
          </a:p>
          <a:p>
            <a:pPr lvl="2"/>
            <a:r>
              <a:rPr lang="en-US" sz="2000" dirty="0"/>
              <a:t>Urinary catheters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BCE2A-5889-5E4E-EDEA-24CF85FBA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1818" y="3653192"/>
            <a:ext cx="4716053" cy="2656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4ABB1-285A-044A-3938-275CBE47CFF8}"/>
              </a:ext>
            </a:extLst>
          </p:cNvPr>
          <p:cNvSpPr txBox="1"/>
          <p:nvPr/>
        </p:nvSpPr>
        <p:spPr>
          <a:xfrm>
            <a:off x="7372440" y="6450622"/>
            <a:ext cx="3795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ontiersin.org/articles/10.3389/fdgth.2021.640685/ful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119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278A-EE13-F52A-956B-F5FE371F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and treatment: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9C8C-2AFB-2CE0-F61F-C237EEA2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i="1" dirty="0"/>
              <a:t>Candida auris </a:t>
            </a:r>
            <a:r>
              <a:rPr lang="en-US" sz="2400" dirty="0"/>
              <a:t>is often resistant to commonly used antifungal medications</a:t>
            </a:r>
          </a:p>
          <a:p>
            <a:pPr lvl="1"/>
            <a:r>
              <a:rPr lang="en-US" sz="2400" i="1" dirty="0"/>
              <a:t>Most infections</a:t>
            </a:r>
            <a:r>
              <a:rPr lang="en-US" sz="2400" dirty="0"/>
              <a:t> are treatable with a class of antifungal medications known as echinocandins</a:t>
            </a:r>
          </a:p>
          <a:p>
            <a:pPr lvl="1"/>
            <a:r>
              <a:rPr lang="en-US" sz="2400" i="1" dirty="0"/>
              <a:t>Some s</a:t>
            </a:r>
            <a:r>
              <a:rPr lang="en-US" sz="2400" dirty="0"/>
              <a:t>trains are resistant to all three main classes of antifungal medications, requiring the use of multiple antifungal medications or newer ones</a:t>
            </a:r>
          </a:p>
          <a:p>
            <a:pPr lvl="1"/>
            <a:r>
              <a:rPr lang="en-US" sz="2400" dirty="0"/>
              <a:t>If someone is colonized, and do not have symptoms of infection, then they do not need to be treated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A6BF6-AB0B-FD7E-E1AE-FDF9C20D7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2502" y="4773168"/>
            <a:ext cx="2710603" cy="1499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AEA95-1097-1F8D-AB55-9BA97DD7ABB9}"/>
              </a:ext>
            </a:extLst>
          </p:cNvPr>
          <p:cNvSpPr txBox="1"/>
          <p:nvPr/>
        </p:nvSpPr>
        <p:spPr>
          <a:xfrm>
            <a:off x="5136776" y="6452296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microbiology/chapter/mechanisms-of-other-antimicrobial-drug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5507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1429-F3B4-65E0-0C38-F515D652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F944-664F-96E9-E69D-02D27A0C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A variety of infections can be caused by this organism:</a:t>
            </a:r>
          </a:p>
          <a:p>
            <a:pPr lvl="2"/>
            <a:r>
              <a:rPr lang="en-US" sz="2000" dirty="0"/>
              <a:t>Superficial skin infections</a:t>
            </a:r>
          </a:p>
          <a:p>
            <a:pPr lvl="2"/>
            <a:r>
              <a:rPr lang="en-US" sz="2000" dirty="0"/>
              <a:t>Deep wound infections</a:t>
            </a:r>
          </a:p>
          <a:p>
            <a:pPr lvl="2"/>
            <a:r>
              <a:rPr lang="en-US" sz="2000" dirty="0"/>
              <a:t>Heart infections</a:t>
            </a:r>
          </a:p>
          <a:p>
            <a:pPr lvl="2"/>
            <a:r>
              <a:rPr lang="en-US" sz="2000" dirty="0"/>
              <a:t>Brain infections</a:t>
            </a:r>
          </a:p>
          <a:p>
            <a:pPr lvl="2"/>
            <a:r>
              <a:rPr lang="en-US" sz="2000" dirty="0"/>
              <a:t>Severe, life-threatening blood infections (invasive)</a:t>
            </a:r>
          </a:p>
          <a:p>
            <a:pPr lvl="3"/>
            <a:r>
              <a:rPr lang="en-US" sz="2000" dirty="0"/>
              <a:t>Most dangerous type</a:t>
            </a:r>
          </a:p>
          <a:p>
            <a:pPr lvl="3"/>
            <a:r>
              <a:rPr lang="en-US" sz="2000" dirty="0"/>
              <a:t>At highest risk are those in the hospital and nursing homes</a:t>
            </a:r>
          </a:p>
          <a:p>
            <a:pPr lvl="3"/>
            <a:r>
              <a:rPr lang="en-US" sz="2000" dirty="0"/>
              <a:t>More than 1 in 3 patients with this type of infection die</a:t>
            </a:r>
          </a:p>
        </p:txBody>
      </p:sp>
    </p:spTree>
    <p:extLst>
      <p:ext uri="{BB962C8B-B14F-4D97-AF65-F5344CB8AC3E}">
        <p14:creationId xmlns:p14="http://schemas.microsoft.com/office/powerpoint/2010/main" val="140587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4D54-0D15-CC7B-A1ED-59D7B8CD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spread: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61877-C219-1CE2-6560-2067497A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For a patient who is colonized or infected, healthcare providers can take extra measures to prevent the spread:</a:t>
            </a:r>
          </a:p>
          <a:p>
            <a:pPr lvl="2"/>
            <a:r>
              <a:rPr lang="en-US" sz="2000" dirty="0"/>
              <a:t>Transmission isolation precautions: contact</a:t>
            </a:r>
          </a:p>
          <a:p>
            <a:pPr lvl="2"/>
            <a:r>
              <a:rPr lang="en-US" sz="2000" dirty="0"/>
              <a:t>Cleaning the room and equipment with special disinfectant products, since it can live on surfaces for several weeks</a:t>
            </a:r>
          </a:p>
          <a:p>
            <a:pPr lvl="2"/>
            <a:r>
              <a:rPr lang="en-US" sz="2000" dirty="0"/>
              <a:t>Wearing gowns and gloves to deliver patient care</a:t>
            </a:r>
          </a:p>
          <a:p>
            <a:pPr lvl="2"/>
            <a:r>
              <a:rPr lang="en-US" sz="2000" dirty="0"/>
              <a:t>Following good hand hygiene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97747-342F-02E5-E16C-4DC4E054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9735" y="4678177"/>
            <a:ext cx="2718816" cy="1813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F464C-5544-484C-412F-41427914386D}"/>
              </a:ext>
            </a:extLst>
          </p:cNvPr>
          <p:cNvSpPr txBox="1"/>
          <p:nvPr/>
        </p:nvSpPr>
        <p:spPr>
          <a:xfrm>
            <a:off x="2921239" y="6510528"/>
            <a:ext cx="271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pursuit.unimelb.edu.au/articles/the-crucial-role-of-physiotherapists-in-covid-19-recovery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128F-7B71-9565-7302-7EAA328E2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4487794"/>
            <a:ext cx="2574462" cy="220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3BA56-5E07-5F55-9FDC-4461289CEEB8}"/>
              </a:ext>
            </a:extLst>
          </p:cNvPr>
          <p:cNvSpPr txBox="1"/>
          <p:nvPr/>
        </p:nvSpPr>
        <p:spPr>
          <a:xfrm>
            <a:off x="2246802" y="7008000"/>
            <a:ext cx="7998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tcs.pressbooks.pub/nursingskills/chapter/4-2-asceptic-technique-basic-concep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1769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9364-8562-7E9D-4CB7-273BB58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7B1A-C0A7-9414-FA13-5256F85D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Recognize the structure of C</a:t>
            </a:r>
            <a:r>
              <a:rPr lang="en-US" sz="2800" i="1" dirty="0"/>
              <a:t>andida auris</a:t>
            </a:r>
            <a:r>
              <a:rPr lang="en-US" sz="2800" dirty="0"/>
              <a:t> yeast and identify it on a Gram stain</a:t>
            </a:r>
          </a:p>
          <a:p>
            <a:pPr lvl="1"/>
            <a:r>
              <a:rPr lang="en-US" sz="2800" dirty="0"/>
              <a:t>Explain the growing resistance and resistance mechanisms of the yeast</a:t>
            </a:r>
          </a:p>
          <a:p>
            <a:pPr lvl="1"/>
            <a:r>
              <a:rPr lang="en-US" sz="2800" dirty="0"/>
              <a:t>List infections caused by C</a:t>
            </a:r>
            <a:r>
              <a:rPr lang="en-US" sz="2800" i="1" dirty="0"/>
              <a:t>andida auris</a:t>
            </a:r>
          </a:p>
          <a:p>
            <a:pPr lvl="1"/>
            <a:r>
              <a:rPr lang="en-US" sz="2800" dirty="0"/>
              <a:t>Recognize the signs and symptoms of </a:t>
            </a:r>
            <a:r>
              <a:rPr lang="en-US" sz="2800" i="1" dirty="0"/>
              <a:t>Candida auris</a:t>
            </a:r>
            <a:r>
              <a:rPr lang="en-US" sz="2800" dirty="0"/>
              <a:t> infections</a:t>
            </a:r>
          </a:p>
          <a:p>
            <a:pPr lvl="1"/>
            <a:r>
              <a:rPr lang="en-US" sz="2800" dirty="0"/>
              <a:t>State the mortality rate of those infected with C</a:t>
            </a:r>
            <a:r>
              <a:rPr lang="en-US" sz="2800" i="1" dirty="0"/>
              <a:t>andida auris</a:t>
            </a:r>
            <a:endParaRPr lang="en-US" sz="2800" dirty="0"/>
          </a:p>
          <a:p>
            <a:pPr lvl="1"/>
            <a:r>
              <a:rPr lang="en-US" sz="2800" dirty="0"/>
              <a:t>Recognize the risk factors for infection with </a:t>
            </a:r>
            <a:r>
              <a:rPr lang="en-US" sz="2800" i="1" dirty="0"/>
              <a:t>Candida auris</a:t>
            </a:r>
          </a:p>
          <a:p>
            <a:pPr lvl="1"/>
            <a:r>
              <a:rPr lang="en-US" sz="2800" dirty="0"/>
              <a:t>List the treatments for infection with </a:t>
            </a:r>
            <a:r>
              <a:rPr lang="en-US" sz="2800" i="1" dirty="0"/>
              <a:t>Candida auris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76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D052-1EAE-630B-6C9A-F48F5CDE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Candida auris: </a:t>
            </a:r>
            <a:r>
              <a:rPr lang="en-US" dirty="0"/>
              <a:t>Structure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02B3A-3A83-B44B-B61E-88D986D8A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801906"/>
            <a:ext cx="10313895" cy="256838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/>
              <a:t>C</a:t>
            </a:r>
            <a:r>
              <a:rPr lang="en-US" sz="2400" i="1" dirty="0"/>
              <a:t>andida auris </a:t>
            </a:r>
            <a:r>
              <a:rPr lang="en-US" sz="2400" dirty="0"/>
              <a:t>is a yeast</a:t>
            </a:r>
          </a:p>
          <a:p>
            <a:pPr lvl="1"/>
            <a:r>
              <a:rPr lang="en-US" sz="2400" dirty="0"/>
              <a:t>On a wet mount, you will see C</a:t>
            </a:r>
            <a:r>
              <a:rPr lang="en-US" sz="2400" i="1" dirty="0"/>
              <a:t>andida auris</a:t>
            </a:r>
            <a:r>
              <a:rPr lang="en-US" sz="2400" dirty="0"/>
              <a:t> budding</a:t>
            </a:r>
          </a:p>
          <a:p>
            <a:pPr lvl="1"/>
            <a:r>
              <a:rPr lang="en-US" sz="2400" dirty="0"/>
              <a:t>It stains purple on the Gram-stain, as it retains the Crystal Violet stain, and is a large, oval-shaped yeast that may be budding</a:t>
            </a:r>
          </a:p>
          <a:p>
            <a:pPr lvl="1"/>
            <a:r>
              <a:rPr lang="en-US" sz="2400" dirty="0"/>
              <a:t>It is larger than Gram-positive cocci and it is a budding yeast that may or may not form short pseudohyphae</a:t>
            </a:r>
          </a:p>
          <a:p>
            <a:pPr lvl="1"/>
            <a:r>
              <a:rPr lang="en-US" sz="2400" dirty="0"/>
              <a:t>It does not form germ tubes</a:t>
            </a:r>
          </a:p>
          <a:p>
            <a:pPr lvl="1"/>
            <a:r>
              <a:rPr lang="en-US" sz="2400" dirty="0"/>
              <a:t>Grows well at 40-42 degrees Celsius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62D7B-785F-870D-54A0-16B9F843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9739" y="4579937"/>
            <a:ext cx="3936538" cy="1711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2DC7F7-CD38-2F9A-E5B7-50D300A9A52B}"/>
              </a:ext>
            </a:extLst>
          </p:cNvPr>
          <p:cNvSpPr txBox="1"/>
          <p:nvPr/>
        </p:nvSpPr>
        <p:spPr>
          <a:xfrm>
            <a:off x="8064269" y="6376841"/>
            <a:ext cx="3067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iomedgrid.com/fulltext/volume3/cdc-alert-for-hospital-infections-due-to-candida-auris-multiresistant.000625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34344-6B0E-00F7-3929-F8BCD7EF9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4482" y="4579937"/>
            <a:ext cx="7315200" cy="172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71C285-8461-E9FA-CD15-92477E062E66}"/>
              </a:ext>
            </a:extLst>
          </p:cNvPr>
          <p:cNvSpPr txBox="1"/>
          <p:nvPr/>
        </p:nvSpPr>
        <p:spPr>
          <a:xfrm>
            <a:off x="1485741" y="6376841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researchoutreach.org/articles/candida-auris-yeast-resistanc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277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E6B0-146E-64D6-A272-29367ACD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on </a:t>
            </a:r>
            <a:r>
              <a:rPr lang="en-US" dirty="0" err="1"/>
              <a:t>chromagar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46DE2-2DA6-6B64-E7C7-EB7782DC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317812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On chromogenic media, the colonies typically appear white or pink, but may be red or purple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5913D-2F6A-D6DE-C3C9-91000580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06" y="3251388"/>
            <a:ext cx="2812116" cy="2812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F5A6E-237A-14F5-1430-38A7DC977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59" y="3251388"/>
            <a:ext cx="2812115" cy="28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28BB-6B13-4B0F-7B90-EE9C2FAE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laboratory tests: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A283-55EC-A27F-949F-D8FD2F8C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MALDI-TOF can differentiate it from other C</a:t>
            </a:r>
            <a:r>
              <a:rPr lang="en-US" sz="2400" i="1" dirty="0"/>
              <a:t>andida species.</a:t>
            </a:r>
            <a:endParaRPr lang="en-US" sz="2400" dirty="0"/>
          </a:p>
          <a:p>
            <a:pPr lvl="1"/>
            <a:r>
              <a:rPr lang="en-US" sz="2400" dirty="0"/>
              <a:t>Molecular methods can also sequence it, including the BioFire FilmArray BCID2 in blood cultures.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70F57-5605-2F7F-2CC3-E3EF611AB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24" y="3772378"/>
            <a:ext cx="4123720" cy="27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7B01-B1AD-99F2-1595-0818B1A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Candida auris: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65F6-C676-EE98-2156-43A497F9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000" dirty="0">
                <a:hlinkClick r:id="rId2"/>
              </a:rPr>
              <a:t>https://youtu.be/2AkI5NeD4Ec</a:t>
            </a:r>
            <a:r>
              <a:rPr lang="en-US" sz="2000" dirty="0"/>
              <a:t> </a:t>
            </a:r>
          </a:p>
          <a:p>
            <a:pPr lvl="1"/>
            <a:r>
              <a:rPr lang="en-US" sz="2800" dirty="0"/>
              <a:t>This is a type of yeast that can lead to severe illness</a:t>
            </a:r>
          </a:p>
          <a:p>
            <a:pPr lvl="1"/>
            <a:r>
              <a:rPr lang="en-US" sz="2800" dirty="0"/>
              <a:t>The concern is that is spreads easily among patients in healthcare facilities</a:t>
            </a:r>
          </a:p>
          <a:p>
            <a:pPr lvl="1"/>
            <a:r>
              <a:rPr lang="en-US" sz="2800" dirty="0"/>
              <a:t>It is often resistant to antifungal treatments</a:t>
            </a:r>
          </a:p>
          <a:p>
            <a:pPr lvl="1"/>
            <a:r>
              <a:rPr lang="en-US" sz="2800" dirty="0"/>
              <a:t>It was just discovered in 2009</a:t>
            </a:r>
          </a:p>
          <a:p>
            <a:pPr lvl="1"/>
            <a:r>
              <a:rPr lang="en-US" sz="2800" dirty="0"/>
              <a:t>It has spread quickly and caused infections in more than 12 countries!</a:t>
            </a:r>
          </a:p>
          <a:p>
            <a:pPr lvl="1"/>
            <a:r>
              <a:rPr lang="en-US" sz="2800" dirty="0"/>
              <a:t>It can be difficult to identify or misidentified </a:t>
            </a:r>
          </a:p>
          <a:p>
            <a:pPr lvl="1"/>
            <a:r>
              <a:rPr lang="en-US" sz="2800" dirty="0"/>
              <a:t>It can spread in healthcare facilities and nursing homes.</a:t>
            </a:r>
          </a:p>
          <a:p>
            <a:pPr lvl="1"/>
            <a:r>
              <a:rPr lang="en-US" sz="2800" dirty="0"/>
              <a:t>It is still rare in the USA.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6BC04-FFB9-2333-EF62-1BA872720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75611" y="225740"/>
            <a:ext cx="3666565" cy="2060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7216D-D28F-945C-AF38-B1AEAEF06DFD}"/>
              </a:ext>
            </a:extLst>
          </p:cNvPr>
          <p:cNvSpPr txBox="1"/>
          <p:nvPr/>
        </p:nvSpPr>
        <p:spPr>
          <a:xfrm>
            <a:off x="6575611" y="2441736"/>
            <a:ext cx="3666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wired.it/scienza/medicina/2019/07/24/candida-auris-fungo-killer-riscaldamento-global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9078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0679-1432-297A-0CDE-D1B403F6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Infections and symptoms: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C7C4-4930-8216-640F-8C206268D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It can cause a variety of infections in the body, including:</a:t>
            </a:r>
          </a:p>
          <a:p>
            <a:pPr lvl="2"/>
            <a:r>
              <a:rPr lang="en-US" sz="2000" dirty="0"/>
              <a:t>Bloodstream (fungal sepsis)</a:t>
            </a:r>
          </a:p>
          <a:p>
            <a:pPr lvl="2"/>
            <a:r>
              <a:rPr lang="en-US" sz="2000" dirty="0"/>
              <a:t>Open wounds</a:t>
            </a:r>
          </a:p>
          <a:p>
            <a:pPr lvl="2"/>
            <a:r>
              <a:rPr lang="en-US" sz="2000" dirty="0"/>
              <a:t>Ear infections</a:t>
            </a:r>
          </a:p>
          <a:p>
            <a:pPr lvl="1"/>
            <a:r>
              <a:rPr lang="en-US" sz="2400" dirty="0"/>
              <a:t>Symptoms vary based on location and severity</a:t>
            </a:r>
          </a:p>
          <a:p>
            <a:pPr lvl="1"/>
            <a:r>
              <a:rPr lang="en-US" sz="2400" dirty="0"/>
              <a:t>Most common symptoms include fever and chills that do not improve with antibiotic treatment for a suspected bacterial infection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B56D0-7356-CC9C-10AF-3823D262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7888" y="585216"/>
            <a:ext cx="3159335" cy="1958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502FA-65B8-231A-F4A0-8450E120D14E}"/>
              </a:ext>
            </a:extLst>
          </p:cNvPr>
          <p:cNvSpPr txBox="1"/>
          <p:nvPr/>
        </p:nvSpPr>
        <p:spPr>
          <a:xfrm>
            <a:off x="4007223" y="6395112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Fever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133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E83D-5B10-6268-2576-A212B117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1B12-CCDE-A616-3E3E-1A5697F47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Another concern is colonization with this yeast</a:t>
            </a:r>
          </a:p>
          <a:p>
            <a:pPr lvl="1"/>
            <a:r>
              <a:rPr lang="en-US" sz="2400" dirty="0"/>
              <a:t>It can colonize the skin and mucus membranes</a:t>
            </a:r>
          </a:p>
          <a:p>
            <a:pPr lvl="1"/>
            <a:r>
              <a:rPr lang="en-US" sz="2400" dirty="0"/>
              <a:t>People can be asymptomatic carriers</a:t>
            </a:r>
          </a:p>
          <a:p>
            <a:pPr lvl="1"/>
            <a:r>
              <a:rPr lang="en-US" sz="2400" dirty="0"/>
              <a:t>It can still be transmitted to others or to surfaces or objects, which can spread it to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C778A-40A7-69D1-804E-C2D77D47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63272" y="248491"/>
            <a:ext cx="1906116" cy="285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6B460-5B1A-CBBB-6B41-B3E794847E01}"/>
              </a:ext>
            </a:extLst>
          </p:cNvPr>
          <p:cNvSpPr txBox="1"/>
          <p:nvPr/>
        </p:nvSpPr>
        <p:spPr>
          <a:xfrm>
            <a:off x="8663272" y="3242507"/>
            <a:ext cx="190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nihgov/2659739396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895E7-8FF4-E9B9-D1B2-72D5E2342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50340" y="4155141"/>
            <a:ext cx="3731559" cy="2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5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B7-3EF2-6EC7-1A62-2464C3E2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Diagnosis: testing and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D1C5-3CF7-0C15-7C5D-60E6F439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Colonization Screening</a:t>
            </a:r>
          </a:p>
          <a:p>
            <a:pPr lvl="2"/>
            <a:r>
              <a:rPr lang="en-US" sz="2000" dirty="0"/>
              <a:t>A swab can be collected from the skin, by swabbing the axillary area (armpits) or groin and sending it to a laboratory for testing</a:t>
            </a:r>
          </a:p>
          <a:p>
            <a:pPr lvl="1"/>
            <a:r>
              <a:rPr lang="en-US" sz="2400" dirty="0"/>
              <a:t>Clinical Specimen Testing</a:t>
            </a:r>
          </a:p>
          <a:p>
            <a:pPr lvl="2"/>
            <a:r>
              <a:rPr lang="en-US" sz="2000" dirty="0"/>
              <a:t>For symptoms of infection, a healthcare provider can collect a clinical sample (blood, urine, wound pus, </a:t>
            </a:r>
            <a:r>
              <a:rPr lang="en-US" sz="2000" dirty="0" err="1"/>
              <a:t>etc</a:t>
            </a:r>
            <a:r>
              <a:rPr lang="en-US" sz="2000" dirty="0"/>
              <a:t>…) and culture it for identification and susceptibility testing</a:t>
            </a:r>
          </a:p>
          <a:p>
            <a:pPr lvl="2"/>
            <a:r>
              <a:rPr lang="en-US" sz="2000" dirty="0"/>
              <a:t>Positive samples must be reported to infection prevention and control, who reports it to the state health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260B0-3A9D-8496-DD4F-D0356850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35020" y="4780430"/>
            <a:ext cx="2497791" cy="1873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795C8-9E51-26DB-22F7-D1A5ADAB615C}"/>
              </a:ext>
            </a:extLst>
          </p:cNvPr>
          <p:cNvSpPr txBox="1"/>
          <p:nvPr/>
        </p:nvSpPr>
        <p:spPr>
          <a:xfrm>
            <a:off x="4535020" y="6808295"/>
            <a:ext cx="24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therubinlab/2943079125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28558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900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Tw Cen MT Condensed</vt:lpstr>
      <vt:lpstr>Wingdings 3</vt:lpstr>
      <vt:lpstr>Integral</vt:lpstr>
      <vt:lpstr>Candida auris</vt:lpstr>
      <vt:lpstr>Learning objectives:</vt:lpstr>
      <vt:lpstr>Candida auris: Structure</vt:lpstr>
      <vt:lpstr>Growth on chromagar:</vt:lpstr>
      <vt:lpstr>Other laboratory tests:</vt:lpstr>
      <vt:lpstr>Candida auris:</vt:lpstr>
      <vt:lpstr>Infections and symptoms:</vt:lpstr>
      <vt:lpstr>Colonization:</vt:lpstr>
      <vt:lpstr>Diagnosis: testing and screening</vt:lpstr>
      <vt:lpstr>Not a threat to healthy individuals:</vt:lpstr>
      <vt:lpstr>Risk factors:</vt:lpstr>
      <vt:lpstr>Resistance and treatment:</vt:lpstr>
      <vt:lpstr>Outcomes:</vt:lpstr>
      <vt:lpstr>Preventing spread: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 auris</dc:title>
  <dc:creator>Jen Reynolds</dc:creator>
  <cp:lastModifiedBy>Jen Reynolds</cp:lastModifiedBy>
  <cp:revision>1</cp:revision>
  <dcterms:created xsi:type="dcterms:W3CDTF">2024-02-19T03:10:32Z</dcterms:created>
  <dcterms:modified xsi:type="dcterms:W3CDTF">2024-02-19T03:48:01Z</dcterms:modified>
</cp:coreProperties>
</file>